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1" r:id="rId3"/>
    <p:sldId id="270" r:id="rId4"/>
    <p:sldId id="257" r:id="rId5"/>
    <p:sldId id="261" r:id="rId6"/>
    <p:sldId id="262" r:id="rId7"/>
    <p:sldId id="265" r:id="rId8"/>
    <p:sldId id="264" r:id="rId9"/>
    <p:sldId id="258" r:id="rId10"/>
    <p:sldId id="267" r:id="rId11"/>
    <p:sldId id="268" r:id="rId12"/>
    <p:sldId id="269" r:id="rId13"/>
    <p:sldId id="272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FB39D-85C1-4A4F-B991-A985E2B4AA58}" type="datetimeFigureOut">
              <a:rPr lang="en-US" smtClean="0"/>
              <a:t>1/16/2024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D3785-45DF-42C0-AFB8-5106FD995B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89186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FB39D-85C1-4A4F-B991-A985E2B4AA58}" type="datetimeFigureOut">
              <a:rPr lang="en-US" smtClean="0"/>
              <a:t>1/16/2024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D3785-45DF-42C0-AFB8-5106FD995B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96396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FB39D-85C1-4A4F-B991-A985E2B4AA58}" type="datetimeFigureOut">
              <a:rPr lang="en-US" smtClean="0"/>
              <a:t>1/16/2024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D3785-45DF-42C0-AFB8-5106FD995BE1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07369657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FB39D-85C1-4A4F-B991-A985E2B4AA58}" type="datetimeFigureOut">
              <a:rPr lang="en-US" smtClean="0"/>
              <a:t>1/16/2024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D3785-45DF-42C0-AFB8-5106FD995B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28771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FB39D-85C1-4A4F-B991-A985E2B4AA58}" type="datetimeFigureOut">
              <a:rPr lang="en-US" smtClean="0"/>
              <a:t>1/16/2024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D3785-45DF-42C0-AFB8-5106FD995BE1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034034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FB39D-85C1-4A4F-B991-A985E2B4AA58}" type="datetimeFigureOut">
              <a:rPr lang="en-US" smtClean="0"/>
              <a:t>1/16/2024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D3785-45DF-42C0-AFB8-5106FD995B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011724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FB39D-85C1-4A4F-B991-A985E2B4AA58}" type="datetimeFigureOut">
              <a:rPr lang="en-US" smtClean="0"/>
              <a:t>1/16/2024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D3785-45DF-42C0-AFB8-5106FD995B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306929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FB39D-85C1-4A4F-B991-A985E2B4AA58}" type="datetimeFigureOut">
              <a:rPr lang="en-US" smtClean="0"/>
              <a:t>1/16/2024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D3785-45DF-42C0-AFB8-5106FD995B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59250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FB39D-85C1-4A4F-B991-A985E2B4AA58}" type="datetimeFigureOut">
              <a:rPr lang="en-US" smtClean="0"/>
              <a:t>1/16/2024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D3785-45DF-42C0-AFB8-5106FD995B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46258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FB39D-85C1-4A4F-B991-A985E2B4AA58}" type="datetimeFigureOut">
              <a:rPr lang="en-US" smtClean="0"/>
              <a:t>1/16/2024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D3785-45DF-42C0-AFB8-5106FD995B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43799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FB39D-85C1-4A4F-B991-A985E2B4AA58}" type="datetimeFigureOut">
              <a:rPr lang="en-US" smtClean="0"/>
              <a:t>1/16/2024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D3785-45DF-42C0-AFB8-5106FD995B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59357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FB39D-85C1-4A4F-B991-A985E2B4AA58}" type="datetimeFigureOut">
              <a:rPr lang="en-US" smtClean="0"/>
              <a:t>1/16/2024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D3785-45DF-42C0-AFB8-5106FD995B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07461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FB39D-85C1-4A4F-B991-A985E2B4AA58}" type="datetimeFigureOut">
              <a:rPr lang="en-US" smtClean="0"/>
              <a:t>1/16/2024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D3785-45DF-42C0-AFB8-5106FD995B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60575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FB39D-85C1-4A4F-B991-A985E2B4AA58}" type="datetimeFigureOut">
              <a:rPr lang="en-US" smtClean="0"/>
              <a:t>1/16/2024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D3785-45DF-42C0-AFB8-5106FD995B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87035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FB39D-85C1-4A4F-B991-A985E2B4AA58}" type="datetimeFigureOut">
              <a:rPr lang="en-US" smtClean="0"/>
              <a:t>1/16/2024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D3785-45DF-42C0-AFB8-5106FD995B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7199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FB39D-85C1-4A4F-B991-A985E2B4AA58}" type="datetimeFigureOut">
              <a:rPr lang="en-US" smtClean="0"/>
              <a:t>1/16/2024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D3785-45DF-42C0-AFB8-5106FD995B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33995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CFB39D-85C1-4A4F-B991-A985E2B4AA58}" type="datetimeFigureOut">
              <a:rPr lang="en-US" smtClean="0"/>
              <a:t>1/16/2024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CEED3785-45DF-42C0-AFB8-5106FD995B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70488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1276866" y="1525713"/>
            <a:ext cx="8410833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dirty="0"/>
              <a:t>ESOGÜ </a:t>
            </a:r>
            <a:endParaRPr lang="tr-TR" sz="3600" dirty="0" smtClean="0"/>
          </a:p>
          <a:p>
            <a:pPr algn="ctr"/>
            <a:r>
              <a:rPr lang="en-US" sz="3600" dirty="0" err="1" smtClean="0"/>
              <a:t>Tematik</a:t>
            </a:r>
            <a:r>
              <a:rPr lang="en-US" sz="3600" dirty="0" smtClean="0"/>
              <a:t> </a:t>
            </a:r>
            <a:r>
              <a:rPr lang="en-US" sz="3600" dirty="0"/>
              <a:t>Alan </a:t>
            </a:r>
            <a:r>
              <a:rPr lang="en-US" sz="3600" dirty="0" err="1"/>
              <a:t>Genel</a:t>
            </a:r>
            <a:r>
              <a:rPr lang="en-US" sz="3600" dirty="0"/>
              <a:t>: </a:t>
            </a:r>
            <a:r>
              <a:rPr lang="en-US" sz="3600" dirty="0" err="1"/>
              <a:t>Sürdürülebilirlik</a:t>
            </a:r>
            <a:r>
              <a:rPr lang="en-US" sz="3600" dirty="0"/>
              <a:t>; </a:t>
            </a:r>
            <a:r>
              <a:rPr lang="en-US" sz="3600" dirty="0" err="1"/>
              <a:t>Yeşil</a:t>
            </a:r>
            <a:r>
              <a:rPr lang="en-US" sz="3600" dirty="0"/>
              <a:t> </a:t>
            </a:r>
            <a:r>
              <a:rPr lang="en-US" sz="3600" dirty="0" err="1"/>
              <a:t>ve</a:t>
            </a:r>
            <a:r>
              <a:rPr lang="en-US" sz="3600" dirty="0"/>
              <a:t> </a:t>
            </a:r>
            <a:r>
              <a:rPr lang="en-US" sz="3600" dirty="0" err="1"/>
              <a:t>Dijital</a:t>
            </a:r>
            <a:r>
              <a:rPr lang="en-US" sz="3600" dirty="0"/>
              <a:t> </a:t>
            </a:r>
            <a:r>
              <a:rPr lang="en-US" sz="3600" dirty="0" err="1"/>
              <a:t>Dönüşüm</a:t>
            </a:r>
            <a:r>
              <a:rPr lang="en-US" sz="3600" dirty="0"/>
              <a:t>, </a:t>
            </a:r>
            <a:r>
              <a:rPr lang="en-US" sz="3600" dirty="0" err="1"/>
              <a:t>Döngüsel</a:t>
            </a:r>
            <a:r>
              <a:rPr lang="en-US" sz="3600" dirty="0"/>
              <a:t> </a:t>
            </a:r>
            <a:r>
              <a:rPr lang="en-US" sz="3600" dirty="0" err="1"/>
              <a:t>Ekonomi</a:t>
            </a:r>
            <a:r>
              <a:rPr lang="en-US" sz="3600" dirty="0"/>
              <a:t> </a:t>
            </a:r>
            <a:r>
              <a:rPr lang="en-US" sz="3600" dirty="0" err="1"/>
              <a:t>Teknoloji</a:t>
            </a:r>
            <a:r>
              <a:rPr lang="en-US" sz="3600" dirty="0"/>
              <a:t> </a:t>
            </a:r>
            <a:r>
              <a:rPr lang="en-US" sz="3600" dirty="0" err="1"/>
              <a:t>ve</a:t>
            </a:r>
            <a:r>
              <a:rPr lang="en-US" sz="3600" dirty="0"/>
              <a:t> </a:t>
            </a:r>
            <a:r>
              <a:rPr lang="en-US" sz="3600" dirty="0" err="1"/>
              <a:t>Uygulamaları</a:t>
            </a:r>
            <a:r>
              <a:rPr lang="en-US" sz="3600" dirty="0"/>
              <a:t> </a:t>
            </a:r>
            <a:r>
              <a:rPr lang="en-US" sz="3600" dirty="0" err="1" smtClean="0"/>
              <a:t>Çalıştayı</a:t>
            </a:r>
            <a:endParaRPr lang="tr-TR" sz="3600" dirty="0" smtClean="0"/>
          </a:p>
          <a:p>
            <a:pPr algn="ctr"/>
            <a:endParaRPr lang="tr-TR" sz="3600" dirty="0"/>
          </a:p>
          <a:p>
            <a:pPr algn="ctr"/>
            <a:r>
              <a:rPr lang="tr-TR" sz="1600" dirty="0" smtClean="0"/>
              <a:t>16.01.2024</a:t>
            </a:r>
            <a:r>
              <a:rPr lang="en-US" sz="3600" dirty="0" smtClean="0"/>
              <a:t> 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708811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GreenMetric</a:t>
            </a:r>
            <a:endParaRPr lang="en-US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33151" y="2275445"/>
            <a:ext cx="6553200" cy="3295650"/>
          </a:xfrm>
          <a:prstGeom prst="rect">
            <a:avLst/>
          </a:prstGeom>
        </p:spPr>
      </p:pic>
      <p:pic>
        <p:nvPicPr>
          <p:cNvPr id="5" name="Resim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97256" y="609600"/>
            <a:ext cx="1895475" cy="1571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79284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776173" y="634313"/>
            <a:ext cx="8596668" cy="1320800"/>
          </a:xfrm>
        </p:spPr>
        <p:txBody>
          <a:bodyPr/>
          <a:lstStyle/>
          <a:p>
            <a:r>
              <a:rPr lang="tr-TR" dirty="0" err="1"/>
              <a:t>GreenMetric</a:t>
            </a:r>
            <a:endParaRPr lang="en-US" dirty="0"/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62230" y="0"/>
            <a:ext cx="1895475" cy="1571625"/>
          </a:xfrm>
          <a:prstGeom prst="rect">
            <a:avLst/>
          </a:prstGeom>
        </p:spPr>
      </p:pic>
      <p:pic>
        <p:nvPicPr>
          <p:cNvPr id="6" name="Resim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6605" y="1432289"/>
            <a:ext cx="5003118" cy="2674080"/>
          </a:xfrm>
          <a:prstGeom prst="rect">
            <a:avLst/>
          </a:prstGeom>
        </p:spPr>
      </p:pic>
      <p:pic>
        <p:nvPicPr>
          <p:cNvPr id="3" name="Resim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75222" y="1432289"/>
            <a:ext cx="5016012" cy="2600325"/>
          </a:xfrm>
          <a:prstGeom prst="rect">
            <a:avLst/>
          </a:prstGeom>
        </p:spPr>
      </p:pic>
      <p:pic>
        <p:nvPicPr>
          <p:cNvPr id="7" name="Resim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12752" y="4106369"/>
            <a:ext cx="5050824" cy="2525412"/>
          </a:xfrm>
          <a:prstGeom prst="rect">
            <a:avLst/>
          </a:prstGeom>
        </p:spPr>
      </p:pic>
      <p:pic>
        <p:nvPicPr>
          <p:cNvPr id="8" name="Resim 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112475" y="4652263"/>
            <a:ext cx="5191383" cy="13580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37310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err="1"/>
              <a:t>GreenMetric</a:t>
            </a:r>
            <a:endParaRPr lang="en-US" b="1" dirty="0"/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97256" y="609600"/>
            <a:ext cx="1895475" cy="1571625"/>
          </a:xfrm>
          <a:prstGeom prst="rect">
            <a:avLst/>
          </a:prstGeom>
        </p:spPr>
      </p:pic>
      <p:pic>
        <p:nvPicPr>
          <p:cNvPr id="3" name="Resim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0790" y="2181225"/>
            <a:ext cx="4927516" cy="2382022"/>
          </a:xfrm>
          <a:prstGeom prst="rect">
            <a:avLst/>
          </a:prstGeom>
        </p:spPr>
      </p:pic>
      <p:pic>
        <p:nvPicPr>
          <p:cNvPr id="7" name="Resim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836450" y="2181225"/>
            <a:ext cx="5482082" cy="2425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945035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0070C0"/>
                </a:solidFill>
              </a:rPr>
              <a:t>DIGITAL</a:t>
            </a:r>
            <a:r>
              <a:rPr lang="tr-TR" dirty="0" smtClean="0"/>
              <a:t> GREEN</a:t>
            </a:r>
            <a:endParaRPr lang="en-US" dirty="0"/>
          </a:p>
        </p:txBody>
      </p:sp>
      <p:pic>
        <p:nvPicPr>
          <p:cNvPr id="4" name="Resim 3" descr="grafik, grafik tasarım, metin, iş kartı içeren bir resim&#10;&#10;Açıklama otomatik olarak oluşturuldu">
            <a:extLst>
              <a:ext uri="{FF2B5EF4-FFF2-40B4-BE49-F238E27FC236}">
                <a16:creationId xmlns="" xmlns:a16="http://schemas.microsoft.com/office/drawing/2014/main" id="{35073D6E-5B34-2CF6-42B0-508C144A818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50382" y="1904269"/>
            <a:ext cx="2825170" cy="1482057"/>
          </a:xfrm>
          <a:prstGeom prst="rect">
            <a:avLst/>
          </a:prstGeom>
        </p:spPr>
      </p:pic>
      <p:pic>
        <p:nvPicPr>
          <p:cNvPr id="5" name="Resim 4">
            <a:extLst>
              <a:ext uri="{FF2B5EF4-FFF2-40B4-BE49-F238E27FC236}">
                <a16:creationId xmlns="" xmlns:a16="http://schemas.microsoft.com/office/drawing/2014/main" id="{8ADC38DD-EB87-E1AC-BC4C-77ED60450F5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33476" y="3659504"/>
            <a:ext cx="3103069" cy="2680392"/>
          </a:xfrm>
          <a:prstGeom prst="rect">
            <a:avLst/>
          </a:prstGeom>
        </p:spPr>
      </p:pic>
      <p:pic>
        <p:nvPicPr>
          <p:cNvPr id="6" name="Resim 5" descr="metin, simge, sembol, logo, amblem içeren bir resim&#10;&#10;Açıklama otomatik olarak oluşturuldu">
            <a:extLst>
              <a:ext uri="{FF2B5EF4-FFF2-40B4-BE49-F238E27FC236}">
                <a16:creationId xmlns="" xmlns:a16="http://schemas.microsoft.com/office/drawing/2014/main" id="{7059BBB7-D201-3D17-CDF0-23A82E85AFE3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48599" y="1631092"/>
            <a:ext cx="2066102" cy="2028412"/>
          </a:xfrm>
          <a:prstGeom prst="rect">
            <a:avLst/>
          </a:prstGeom>
        </p:spPr>
      </p:pic>
      <p:sp>
        <p:nvSpPr>
          <p:cNvPr id="7" name="Dikdörtgen 6"/>
          <p:cNvSpPr/>
          <p:nvPr/>
        </p:nvSpPr>
        <p:spPr>
          <a:xfrm>
            <a:off x="3341238" y="6339896"/>
            <a:ext cx="386195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dirty="0"/>
              <a:t>2022-1-TR01-KA220-SCH-000087638</a:t>
            </a:r>
            <a:endParaRPr lang="tr-TR" dirty="0"/>
          </a:p>
        </p:txBody>
      </p:sp>
      <p:pic>
        <p:nvPicPr>
          <p:cNvPr id="8" name="Picture 2" descr="Ulusal Ajans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152" y="1932834"/>
            <a:ext cx="2646566" cy="14534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Resim 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193216" y="1904268"/>
            <a:ext cx="2227135" cy="14820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57596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54869" y="387178"/>
            <a:ext cx="6763454" cy="57183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7127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Resim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70349" y="65904"/>
            <a:ext cx="2965621" cy="2965621"/>
          </a:xfrm>
          <a:prstGeom prst="rect">
            <a:avLst/>
          </a:prstGeom>
        </p:spPr>
      </p:pic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369691" y="4268316"/>
            <a:ext cx="7766936" cy="1646302"/>
          </a:xfrm>
        </p:spPr>
        <p:txBody>
          <a:bodyPr/>
          <a:lstStyle/>
          <a:p>
            <a:pPr algn="ctr"/>
            <a:r>
              <a:rPr lang="tr-TR" dirty="0" smtClean="0">
                <a:solidFill>
                  <a:schemeClr val="accent2">
                    <a:lumMod val="75000"/>
                  </a:schemeClr>
                </a:solidFill>
              </a:rPr>
              <a:t>ESOGU</a:t>
            </a:r>
            <a:br>
              <a:rPr lang="tr-TR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tr-TR" dirty="0" smtClean="0">
                <a:solidFill>
                  <a:schemeClr val="accent2">
                    <a:lumMod val="75000"/>
                  </a:schemeClr>
                </a:solidFill>
              </a:rPr>
              <a:t>Sürdürülebilir Yeşil Kampüs Koordinatörlüğü</a:t>
            </a:r>
            <a:br>
              <a:rPr lang="tr-TR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tr-TR" sz="3600" dirty="0" smtClean="0">
                <a:solidFill>
                  <a:schemeClr val="tx1"/>
                </a:solidFill>
              </a:rPr>
              <a:t>Prof. Dr. Arif KIVRAK</a:t>
            </a:r>
            <a:endParaRPr lang="en-US" sz="3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1844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3155089" y="278031"/>
            <a:ext cx="4967983" cy="1320800"/>
          </a:xfrm>
        </p:spPr>
        <p:txBody>
          <a:bodyPr/>
          <a:lstStyle/>
          <a:p>
            <a:r>
              <a:rPr lang="tr-TR" dirty="0" smtClean="0">
                <a:solidFill>
                  <a:schemeClr val="accent2">
                    <a:lumMod val="75000"/>
                  </a:schemeClr>
                </a:solidFill>
              </a:rPr>
              <a:t>Organizasyon Şeması</a:t>
            </a: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4" name="Yuvarlatılmış Dikdörtgen 3"/>
          <p:cNvSpPr/>
          <p:nvPr/>
        </p:nvSpPr>
        <p:spPr>
          <a:xfrm>
            <a:off x="387176" y="1023649"/>
            <a:ext cx="2767913" cy="90616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Yuvarlatılmış Dikdörtgen 4"/>
          <p:cNvSpPr/>
          <p:nvPr/>
        </p:nvSpPr>
        <p:spPr>
          <a:xfrm>
            <a:off x="1581677" y="1994438"/>
            <a:ext cx="2767913" cy="90616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Yuvarlatılmış Dikdörtgen 5"/>
          <p:cNvSpPr/>
          <p:nvPr/>
        </p:nvSpPr>
        <p:spPr>
          <a:xfrm>
            <a:off x="2824411" y="3002782"/>
            <a:ext cx="2767913" cy="90616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Metin kutusu 6"/>
          <p:cNvSpPr txBox="1"/>
          <p:nvPr/>
        </p:nvSpPr>
        <p:spPr>
          <a:xfrm>
            <a:off x="535456" y="1193633"/>
            <a:ext cx="247135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dirty="0" smtClean="0"/>
              <a:t>Prof. Dr. Kamil ÇOLAK Rektör</a:t>
            </a:r>
            <a:endParaRPr lang="en-US" dirty="0"/>
          </a:p>
        </p:txBody>
      </p:sp>
      <p:sp>
        <p:nvSpPr>
          <p:cNvPr id="8" name="Metin kutusu 7"/>
          <p:cNvSpPr txBox="1"/>
          <p:nvPr/>
        </p:nvSpPr>
        <p:spPr>
          <a:xfrm>
            <a:off x="1581677" y="2120030"/>
            <a:ext cx="26937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dirty="0" smtClean="0"/>
              <a:t>Prof. Dr. Hakan DEMİRAL</a:t>
            </a:r>
          </a:p>
          <a:p>
            <a:pPr algn="ctr"/>
            <a:r>
              <a:rPr lang="tr-TR" dirty="0" smtClean="0"/>
              <a:t>Rektör Yardımcısı</a:t>
            </a:r>
            <a:endParaRPr lang="en-US" dirty="0"/>
          </a:p>
        </p:txBody>
      </p:sp>
      <p:sp>
        <p:nvSpPr>
          <p:cNvPr id="9" name="Metin kutusu 8"/>
          <p:cNvSpPr txBox="1"/>
          <p:nvPr/>
        </p:nvSpPr>
        <p:spPr>
          <a:xfrm>
            <a:off x="2861474" y="3177959"/>
            <a:ext cx="26937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dirty="0" smtClean="0"/>
              <a:t>Prof. Dr. Arif KIVRAK</a:t>
            </a:r>
          </a:p>
          <a:p>
            <a:pPr algn="ctr"/>
            <a:r>
              <a:rPr lang="tr-TR" dirty="0" smtClean="0"/>
              <a:t>Koordinatör</a:t>
            </a:r>
            <a:endParaRPr lang="en-US" dirty="0"/>
          </a:p>
        </p:txBody>
      </p:sp>
      <p:sp>
        <p:nvSpPr>
          <p:cNvPr id="10" name="Yuvarlatılmış Dikdörtgen 9"/>
          <p:cNvSpPr/>
          <p:nvPr/>
        </p:nvSpPr>
        <p:spPr>
          <a:xfrm>
            <a:off x="2861474" y="4007393"/>
            <a:ext cx="2767913" cy="90616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Yuvarlatılmış Dikdörtgen 11"/>
          <p:cNvSpPr/>
          <p:nvPr/>
        </p:nvSpPr>
        <p:spPr>
          <a:xfrm>
            <a:off x="4695595" y="5054102"/>
            <a:ext cx="2767913" cy="90616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Metin kutusu 10"/>
          <p:cNvSpPr txBox="1"/>
          <p:nvPr/>
        </p:nvSpPr>
        <p:spPr>
          <a:xfrm>
            <a:off x="4695595" y="5312895"/>
            <a:ext cx="26937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dirty="0" smtClean="0"/>
              <a:t>Komisyon</a:t>
            </a:r>
            <a:endParaRPr lang="en-US" dirty="0"/>
          </a:p>
        </p:txBody>
      </p:sp>
      <p:sp>
        <p:nvSpPr>
          <p:cNvPr id="13" name="Dikdörtgen 12"/>
          <p:cNvSpPr/>
          <p:nvPr/>
        </p:nvSpPr>
        <p:spPr>
          <a:xfrm>
            <a:off x="2955844" y="4081833"/>
            <a:ext cx="2505046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 err="1" smtClean="0"/>
              <a:t>Doç</a:t>
            </a:r>
            <a:r>
              <a:rPr lang="en-US" dirty="0" smtClean="0"/>
              <a:t>. Dr. Bilge </a:t>
            </a:r>
            <a:r>
              <a:rPr lang="en-US" dirty="0" err="1" smtClean="0"/>
              <a:t>Kınam</a:t>
            </a:r>
            <a:endParaRPr lang="tr-TR" dirty="0" smtClean="0"/>
          </a:p>
          <a:p>
            <a:pPr algn="ctr"/>
            <a:r>
              <a:rPr lang="tr-TR" dirty="0" smtClean="0"/>
              <a:t>Koordinatör Yardımcısı</a:t>
            </a:r>
            <a:endParaRPr lang="en-US" dirty="0" smtClean="0"/>
          </a:p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8679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chemeClr val="accent2">
                    <a:lumMod val="75000"/>
                  </a:schemeClr>
                </a:solidFill>
              </a:rPr>
              <a:t>Komisyon Üyelerimiz</a:t>
            </a: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4" name="Dikdörtgen 3"/>
          <p:cNvSpPr/>
          <p:nvPr/>
        </p:nvSpPr>
        <p:spPr>
          <a:xfrm>
            <a:off x="617837" y="1716217"/>
            <a:ext cx="8493211" cy="4651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AutoNum type="arabicPeriod"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Prof. Dr.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Ahmet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Yazıcı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Müh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Mim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Fak-Bilgisayar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Müh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.)</a:t>
            </a:r>
            <a:endParaRPr lang="tr-TR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Prof. Dr.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Özgür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Emiroğlu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(Fen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Fak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Biyoloji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tr-TR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Prof. Dr.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Cüneyt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Tokmak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Turizm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Faültesi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tr-T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Doç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 Dr.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Taki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Karslı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Ziraat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Fak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.-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Zootekni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endParaRPr lang="tr-TR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Doç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 Dr.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Başak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Güçyeter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Müh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Mim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Fak-Mimarlık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endParaRPr lang="tr-TR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Dr.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Öğr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Üyesi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Ayla Ata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Baran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Eğitim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Fak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.-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Matematik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endParaRPr lang="tr-TR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Hülya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Senyücel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Genel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Sekreterlik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Üniversite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Sıfır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Atık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Sorumlusu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endParaRPr lang="tr-TR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Fatma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Övenler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Sağlık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Uygulama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Ve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Araştırma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Hastanesi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Çevre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Görevlisi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endParaRPr lang="tr-TR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Gülsevim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Sevim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Öğrenci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Konseyi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Başkanı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3771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815546" y="78729"/>
            <a:ext cx="900395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tr-TR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ESKİŞEHİR OSMANGAZİ ÜNİVERSİTESİ</a:t>
            </a:r>
            <a:endParaRPr lang="en-US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tr-TR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SÜRDÜRÜLEBİLİR YEŞİL KAMPÜS KOORDİNATÖRLÜĞÜ YÖNERGESİ</a:t>
            </a:r>
            <a:endParaRPr lang="en-US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" name="Dikdörtgen 4"/>
          <p:cNvSpPr/>
          <p:nvPr/>
        </p:nvSpPr>
        <p:spPr>
          <a:xfrm>
            <a:off x="469556" y="1138800"/>
            <a:ext cx="9695935" cy="50270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tr-TR" b="1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Koordinatörlüğün amaçları şunlardır</a:t>
            </a:r>
            <a:endParaRPr lang="en-US" b="1" dirty="0" smtClean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tr-TR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Üniversitede; ekonomik, toplumsal, çevresel ve teknolojik sürdürülebilirlik süreçlerini geliştirmek, bu alanda yeni yaklaşımları araştırmak ve uygulamak.</a:t>
            </a:r>
            <a:endParaRPr lang="en-US" dirty="0" smtClean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tr-TR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Eğitim, araştırma ve toplumsal fayda odaklı tüm etkinlik alanları için ekonomik, toplumsal ve</a:t>
            </a:r>
            <a:r>
              <a:rPr lang="tr-TR" spc="-1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tr-TR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ekolojik sürdürülebilirliği</a:t>
            </a:r>
            <a:r>
              <a:rPr lang="tr-TR" spc="-2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tr-TR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temel bir ilke olarak benimseyen Üniversite'nin ekosisteminde bulunan varlıkların sürdürülebilir bir</a:t>
            </a:r>
            <a:r>
              <a:rPr lang="tr-TR" spc="-1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tr-TR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çevrede yaşamalarını hedeflemek.</a:t>
            </a:r>
            <a:endParaRPr lang="en-US" dirty="0" smtClean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tr-TR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Üniversite kampüslerinin sürdürülebilir geleceğini önemseyen, bu alanda</a:t>
            </a:r>
            <a:r>
              <a:rPr lang="tr-TR" spc="-5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tr-TR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ortaya çıkan sorunların topluma ve çevreye yönelik oluşturduğu tehdidin bilincine sahip bireylerin gelişimine katkı sunmak.</a:t>
            </a:r>
            <a:endParaRPr lang="en-US" dirty="0" smtClean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tr-TR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Üniversitenin kampüs yaşamı paydaşlarına sürdürülebilirlik temelinde hem bilimsel hem de gündelik deneyim temelli eğitim ve araştırma olanakları sunmak.</a:t>
            </a: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tr-TR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İlgili</a:t>
            </a:r>
            <a:r>
              <a:rPr lang="tr-TR" spc="-65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tr-TR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alanlarda</a:t>
            </a:r>
            <a:r>
              <a:rPr lang="tr-TR" spc="-5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tr-TR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farkındalık</a:t>
            </a:r>
            <a:r>
              <a:rPr lang="tr-TR" spc="-45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tr-TR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yaratmak</a:t>
            </a:r>
            <a:r>
              <a:rPr lang="tr-TR" spc="-3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tr-TR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için</a:t>
            </a:r>
            <a:r>
              <a:rPr lang="tr-TR" spc="-75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tr-TR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topluma</a:t>
            </a:r>
            <a:r>
              <a:rPr lang="tr-TR" spc="-35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tr-TR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yönelik</a:t>
            </a:r>
            <a:r>
              <a:rPr lang="tr-TR" spc="-3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tr-TR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etkinlikler</a:t>
            </a:r>
            <a:r>
              <a:rPr lang="tr-TR" spc="-6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tr-TR" spc="-1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düzenlemek.</a:t>
            </a:r>
            <a:endParaRPr lang="en-US" dirty="0" smtClean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5626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823784" y="760867"/>
            <a:ext cx="8320216" cy="50274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 algn="just">
              <a:lnSpc>
                <a:spcPct val="150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tr-TR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Üniversitede </a:t>
            </a:r>
            <a:r>
              <a:rPr lang="tr-TR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kaynakların etkin ve etkili şekilde kullanım bilincini geliştirmeye yönelik çalışmalar </a:t>
            </a:r>
            <a:r>
              <a:rPr lang="tr-TR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yürütmek.</a:t>
            </a:r>
            <a:endParaRPr lang="tr-TR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285750" lvl="0" indent="-285750" algn="just">
              <a:lnSpc>
                <a:spcPct val="150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tr-TR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Üniversitenin</a:t>
            </a:r>
            <a:r>
              <a:rPr lang="tr-TR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; kurumsal yönetimi ve  kurum kültürünün sürdürülebilirlik anlamında katılımcı bir yapıyla geliştirilmesi ve sürdürülebilir bir gelecek</a:t>
            </a:r>
            <a:r>
              <a:rPr lang="tr-TR" spc="-8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tr-TR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yaratmak</a:t>
            </a:r>
            <a:r>
              <a:rPr lang="tr-TR" spc="-75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tr-TR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için</a:t>
            </a:r>
            <a:r>
              <a:rPr lang="tr-TR" spc="-75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tr-TR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yerel</a:t>
            </a:r>
            <a:r>
              <a:rPr lang="tr-TR" spc="-75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tr-TR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ve</a:t>
            </a:r>
            <a:r>
              <a:rPr lang="tr-TR" spc="-75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tr-TR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küresel</a:t>
            </a:r>
            <a:r>
              <a:rPr lang="tr-TR" spc="-75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tr-TR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ölçekteki</a:t>
            </a:r>
            <a:r>
              <a:rPr lang="tr-TR" spc="-75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tr-TR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gereklilikler</a:t>
            </a:r>
            <a:r>
              <a:rPr lang="tr-TR" spc="-75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tr-TR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doğrultusunda</a:t>
            </a:r>
            <a:r>
              <a:rPr lang="tr-TR" spc="-3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tr-TR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paydaşlar</a:t>
            </a:r>
            <a:r>
              <a:rPr lang="tr-TR" spc="-75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tr-TR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ile entegre olmasına yönelik çalışmalar üretmek.</a:t>
            </a:r>
            <a:endParaRPr lang="en-US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285750" lvl="0" indent="-285750" algn="just">
              <a:lnSpc>
                <a:spcPct val="150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tr-TR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İlgili alanda Üniversitenin kurumsal altyapısını geliştirerek gerek ulusal gerekse uluslararası ölçekte iş birliklerini artırmak.</a:t>
            </a:r>
            <a:endParaRPr lang="en-US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285750" lvl="0" indent="-285750" algn="just">
              <a:lnSpc>
                <a:spcPct val="150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tr-TR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İlgili alanda yapılan çalışmaları değerlendirerek Koordinatörlüğün stratejilerini </a:t>
            </a:r>
            <a:r>
              <a:rPr lang="tr-TR" spc="-1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oluşturmak</a:t>
            </a:r>
            <a:endParaRPr lang="en-US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285750" lvl="0" indent="-285750" algn="just">
              <a:lnSpc>
                <a:spcPct val="150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tr-TR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Üniversite'ye ait kurumsal hesaplar için "sürdürülebilir yeşil kampüs" odaklı içerikler üretme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9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etin kutusu 4"/>
          <p:cNvSpPr txBox="1"/>
          <p:nvPr/>
        </p:nvSpPr>
        <p:spPr>
          <a:xfrm>
            <a:off x="1680520" y="708454"/>
            <a:ext cx="666441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" dirty="0" smtClean="0">
                <a:solidFill>
                  <a:schemeClr val="accent2">
                    <a:lumMod val="50000"/>
                  </a:schemeClr>
                </a:solidFill>
              </a:rPr>
              <a:t>Koordinatörlük Kurumsal Kimliğinin Kazandırılması</a:t>
            </a:r>
            <a:endParaRPr lang="en-US" sz="20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6" name="Metin kutusu 5"/>
          <p:cNvSpPr txBox="1"/>
          <p:nvPr/>
        </p:nvSpPr>
        <p:spPr>
          <a:xfrm>
            <a:off x="1219198" y="1540476"/>
            <a:ext cx="6993925" cy="38318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AutoNum type="arabicPeriod"/>
            </a:pPr>
            <a:r>
              <a:rPr lang="tr-TR" dirty="0" smtClean="0"/>
              <a:t>Kurumsal iletişim : </a:t>
            </a:r>
            <a:r>
              <a:rPr lang="en-US" dirty="0" smtClean="0">
                <a:solidFill>
                  <a:srgbClr val="0070C0"/>
                </a:solidFill>
              </a:rPr>
              <a:t>yesilkampus@ogu.edu.tr</a:t>
            </a:r>
            <a:endParaRPr lang="tr-TR" dirty="0" smtClean="0">
              <a:solidFill>
                <a:srgbClr val="0070C0"/>
              </a:solidFill>
            </a:endParaRPr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tr-TR" dirty="0" smtClean="0"/>
              <a:t>Web Sayfası </a:t>
            </a:r>
            <a:r>
              <a:rPr lang="tr-TR" dirty="0"/>
              <a:t>: </a:t>
            </a:r>
            <a:r>
              <a:rPr lang="tr-TR" dirty="0">
                <a:solidFill>
                  <a:srgbClr val="0070C0"/>
                </a:solidFill>
              </a:rPr>
              <a:t>https://yesilkampus.ogu.edu.tr</a:t>
            </a:r>
            <a:r>
              <a:rPr lang="tr-TR" dirty="0" smtClean="0">
                <a:solidFill>
                  <a:srgbClr val="0070C0"/>
                </a:solidFill>
              </a:rPr>
              <a:t>/</a:t>
            </a:r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tr-TR" dirty="0" smtClean="0"/>
              <a:t>Sosyal medya hesapları; </a:t>
            </a:r>
          </a:p>
          <a:p>
            <a:pPr marL="1200150" lvl="2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dirty="0" err="1" smtClean="0"/>
              <a:t>İnstagram</a:t>
            </a:r>
            <a:r>
              <a:rPr lang="tr-TR" dirty="0" smtClean="0"/>
              <a:t>: </a:t>
            </a:r>
            <a:r>
              <a:rPr lang="tr-TR" dirty="0" err="1" smtClean="0"/>
              <a:t>esoguyesilkampus</a:t>
            </a:r>
            <a:endParaRPr lang="tr-TR" dirty="0" smtClean="0"/>
          </a:p>
          <a:p>
            <a:pPr marL="1200150" lvl="2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dirty="0" smtClean="0"/>
              <a:t>X</a:t>
            </a:r>
          </a:p>
          <a:p>
            <a:pPr marL="1200150" lvl="2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dirty="0" smtClean="0"/>
              <a:t>Facebook</a:t>
            </a:r>
          </a:p>
          <a:p>
            <a:pPr marL="1200150" lvl="2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dirty="0" err="1" smtClean="0"/>
              <a:t>LinkedIn</a:t>
            </a:r>
            <a:endParaRPr lang="tr-TR" dirty="0" smtClean="0"/>
          </a:p>
          <a:p>
            <a:pPr marL="1200150" lvl="2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dirty="0" err="1" smtClean="0"/>
              <a:t>Podcast</a:t>
            </a:r>
            <a:r>
              <a:rPr lang="tr-TR" dirty="0" smtClean="0"/>
              <a:t> </a:t>
            </a:r>
          </a:p>
          <a:p>
            <a:pPr lvl="2">
              <a:lnSpc>
                <a:spcPct val="150000"/>
              </a:lnSpc>
            </a:pP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1726133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405485" y="304800"/>
            <a:ext cx="8596668" cy="626076"/>
          </a:xfrm>
        </p:spPr>
        <p:txBody>
          <a:bodyPr>
            <a:normAutofit fontScale="90000"/>
          </a:bodyPr>
          <a:lstStyle/>
          <a:p>
            <a:r>
              <a:rPr lang="tr-TR" dirty="0" smtClean="0">
                <a:solidFill>
                  <a:schemeClr val="accent2">
                    <a:lumMod val="50000"/>
                  </a:schemeClr>
                </a:solidFill>
              </a:rPr>
              <a:t>HEDEFLERİMİZ….</a:t>
            </a:r>
            <a:endParaRPr lang="en-US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05485" y="1172048"/>
            <a:ext cx="8596668" cy="3880773"/>
          </a:xfrm>
        </p:spPr>
        <p:txBody>
          <a:bodyPr>
            <a:normAutofit lnSpcReduction="10000"/>
          </a:bodyPr>
          <a:lstStyle/>
          <a:p>
            <a:r>
              <a:rPr lang="tr-TR" dirty="0" err="1" smtClean="0"/>
              <a:t>GreenMetric</a:t>
            </a:r>
            <a:r>
              <a:rPr lang="tr-TR" dirty="0" smtClean="0"/>
              <a:t> </a:t>
            </a:r>
          </a:p>
          <a:p>
            <a:r>
              <a:rPr lang="tr-TR" dirty="0" smtClean="0"/>
              <a:t>Geri Dönüşüm Kutularının tüm binalara yaygınlaştırılması</a:t>
            </a:r>
          </a:p>
          <a:p>
            <a:r>
              <a:rPr lang="tr-TR" dirty="0" smtClean="0"/>
              <a:t>Sürdürülebilir ve Yeşil kampüs için görseller ile yaygınlaştırma faaliyetleri</a:t>
            </a:r>
          </a:p>
          <a:p>
            <a:r>
              <a:rPr lang="tr-TR" dirty="0" smtClean="0"/>
              <a:t>Temiz Enerji</a:t>
            </a:r>
          </a:p>
          <a:p>
            <a:r>
              <a:rPr lang="tr-TR" dirty="0" smtClean="0"/>
              <a:t>Su Tüketimi</a:t>
            </a:r>
          </a:p>
          <a:p>
            <a:r>
              <a:rPr lang="tr-TR" dirty="0" smtClean="0"/>
              <a:t>Toplumsal katkı ve projeler (</a:t>
            </a:r>
            <a:r>
              <a:rPr lang="tr-TR" dirty="0" err="1" smtClean="0"/>
              <a:t>Sürüdürülebilir</a:t>
            </a:r>
            <a:r>
              <a:rPr lang="tr-TR" dirty="0" smtClean="0"/>
              <a:t> </a:t>
            </a:r>
            <a:r>
              <a:rPr lang="tr-TR" dirty="0" err="1" smtClean="0"/>
              <a:t>Çalıştay</a:t>
            </a:r>
            <a:r>
              <a:rPr lang="tr-TR" dirty="0" smtClean="0"/>
              <a:t>: Şubat 2 hafta) </a:t>
            </a:r>
          </a:p>
          <a:p>
            <a:r>
              <a:rPr lang="tr-TR" dirty="0" smtClean="0"/>
              <a:t>Eğitim ve sertifika programları düzenlenmesi</a:t>
            </a:r>
          </a:p>
          <a:p>
            <a:r>
              <a:rPr lang="tr-TR" dirty="0" smtClean="0"/>
              <a:t>Seçmeli ders sayılarının arttırılması</a:t>
            </a:r>
          </a:p>
          <a:p>
            <a:r>
              <a:rPr lang="tr-TR" dirty="0" smtClean="0"/>
              <a:t>Proje </a:t>
            </a:r>
            <a:r>
              <a:rPr lang="tr-TR" dirty="0" err="1" smtClean="0"/>
              <a:t>faaiyetleri</a:t>
            </a:r>
            <a:r>
              <a:rPr lang="tr-TR" dirty="0" smtClean="0"/>
              <a:t> (IPART projesi </a:t>
            </a:r>
            <a:r>
              <a:rPr lang="tr-TR" dirty="0" err="1" smtClean="0"/>
              <a:t>vb</a:t>
            </a:r>
            <a:r>
              <a:rPr lang="tr-TR" dirty="0" smtClean="0"/>
              <a:t>)</a:t>
            </a:r>
          </a:p>
          <a:p>
            <a:r>
              <a:rPr lang="tr-TR" dirty="0" smtClean="0"/>
              <a:t>Görseller ile yaygınlaştırma (Ağaç sayısı vb.)</a:t>
            </a:r>
          </a:p>
          <a:p>
            <a:endParaRPr lang="en-US" dirty="0"/>
          </a:p>
        </p:txBody>
      </p:sp>
      <p:pic>
        <p:nvPicPr>
          <p:cNvPr id="1026" name="Picture 2" descr="Go Green! – Happy Green Earth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08310" y="3952875"/>
            <a:ext cx="4076700" cy="290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61257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ristal">
  <a:themeElements>
    <a:clrScheme name="Kristal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Kristal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ristal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222</TotalTime>
  <Words>445</Words>
  <Application>Microsoft Office PowerPoint</Application>
  <PresentationFormat>Geniş ekran</PresentationFormat>
  <Paragraphs>62</Paragraphs>
  <Slides>13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13</vt:i4>
      </vt:variant>
    </vt:vector>
  </HeadingPairs>
  <TitlesOfParts>
    <vt:vector size="19" baseType="lpstr">
      <vt:lpstr>Arial</vt:lpstr>
      <vt:lpstr>Calibri</vt:lpstr>
      <vt:lpstr>Times New Roman</vt:lpstr>
      <vt:lpstr>Trebuchet MS</vt:lpstr>
      <vt:lpstr>Wingdings 3</vt:lpstr>
      <vt:lpstr>Kristal</vt:lpstr>
      <vt:lpstr>PowerPoint Sunusu</vt:lpstr>
      <vt:lpstr>PowerPoint Sunusu</vt:lpstr>
      <vt:lpstr>ESOGU Sürdürülebilir Yeşil Kampüs Koordinatörlüğü Prof. Dr. Arif KIVRAK</vt:lpstr>
      <vt:lpstr>Organizasyon Şeması</vt:lpstr>
      <vt:lpstr>Komisyon Üyelerimiz</vt:lpstr>
      <vt:lpstr>PowerPoint Sunusu</vt:lpstr>
      <vt:lpstr>PowerPoint Sunusu</vt:lpstr>
      <vt:lpstr>PowerPoint Sunusu</vt:lpstr>
      <vt:lpstr>HEDEFLERİMİZ….</vt:lpstr>
      <vt:lpstr>GreenMetric</vt:lpstr>
      <vt:lpstr>GreenMetric</vt:lpstr>
      <vt:lpstr>GreenMetric</vt:lpstr>
      <vt:lpstr>DIGITAL GREEN</vt:lpstr>
    </vt:vector>
  </TitlesOfParts>
  <Company>SilentAll Team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Sürdürülebilir Yeşil Kampüs Koordinatörlüğü</dc:title>
  <dc:creator>Msi</dc:creator>
  <cp:lastModifiedBy>Msi</cp:lastModifiedBy>
  <cp:revision>28</cp:revision>
  <dcterms:created xsi:type="dcterms:W3CDTF">2023-12-26T18:21:57Z</dcterms:created>
  <dcterms:modified xsi:type="dcterms:W3CDTF">2024-01-16T08:50:23Z</dcterms:modified>
</cp:coreProperties>
</file>